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1" r:id="rId2"/>
    <p:sldId id="258" r:id="rId3"/>
    <p:sldId id="308" r:id="rId4"/>
    <p:sldId id="260" r:id="rId5"/>
    <p:sldId id="310" r:id="rId6"/>
    <p:sldId id="259" r:id="rId7"/>
    <p:sldId id="322" r:id="rId8"/>
    <p:sldId id="323" r:id="rId9"/>
    <p:sldId id="312" r:id="rId10"/>
    <p:sldId id="313" r:id="rId11"/>
    <p:sldId id="314" r:id="rId12"/>
    <p:sldId id="316" r:id="rId13"/>
    <p:sldId id="317" r:id="rId14"/>
    <p:sldId id="288" r:id="rId15"/>
    <p:sldId id="319" r:id="rId16"/>
    <p:sldId id="290" r:id="rId17"/>
    <p:sldId id="321" r:id="rId18"/>
    <p:sldId id="320" r:id="rId19"/>
    <p:sldId id="289" r:id="rId20"/>
    <p:sldId id="286" r:id="rId21"/>
    <p:sldId id="306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9876" autoAdjust="0"/>
  </p:normalViewPr>
  <p:slideViewPr>
    <p:cSldViewPr snapToGrid="0">
      <p:cViewPr varScale="1">
        <p:scale>
          <a:sx n="93" d="100"/>
          <a:sy n="93" d="100"/>
        </p:scale>
        <p:origin x="11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D1BE-5564-4E19-8283-CA25A3F11E0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A1E5-6BE1-4943-8264-B3941405461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556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089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12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Хеологически</a:t>
            </a:r>
            <a:r>
              <a:rPr lang="bg-BG" dirty="0" smtClean="0"/>
              <a:t> и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12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98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80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80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118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7240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297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733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19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006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02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02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624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Хеологически</a:t>
            </a:r>
            <a:r>
              <a:rPr lang="bg-BG" dirty="0" smtClean="0"/>
              <a:t> и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12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Хеологически</a:t>
            </a:r>
            <a:r>
              <a:rPr lang="bg-BG" dirty="0" smtClean="0"/>
              <a:t> и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12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Хеологически</a:t>
            </a:r>
            <a:r>
              <a:rPr lang="bg-BG" dirty="0" smtClean="0"/>
              <a:t> и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1E5-6BE1-4943-8264-B3941405461F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12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51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94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721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88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912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75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80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924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3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298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4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206">
              <a:srgbClr val="C7DDF0"/>
            </a:gs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470D-F44A-4ABF-9C5F-071C4A881A24}" type="datetimeFigureOut">
              <a:rPr lang="bg-BG" smtClean="0"/>
              <a:pPr/>
              <a:t>6.3.2019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EDA1-A00C-49C3-8E6A-812AC53539C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640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352697" y="3602038"/>
            <a:ext cx="11273245" cy="2772636"/>
          </a:xfrm>
        </p:spPr>
        <p:txBody>
          <a:bodyPr>
            <a:normAutofit/>
          </a:bodyPr>
          <a:lstStyle/>
          <a:p>
            <a:r>
              <a:rPr lang="bg-BG" sz="8000" b="1" dirty="0" smtClean="0">
                <a:solidFill>
                  <a:srgbClr val="0070C0"/>
                </a:solidFill>
              </a:rPr>
              <a:t>ИНОВАТИВЕН ПРОЕКТ </a:t>
            </a:r>
          </a:p>
          <a:p>
            <a:r>
              <a:rPr lang="bg-BG" sz="6000" dirty="0" smtClean="0">
                <a:solidFill>
                  <a:srgbClr val="0070C0"/>
                </a:solidFill>
              </a:rPr>
              <a:t> 2018-2019 УЧЕБНА ГОДИНА</a:t>
            </a:r>
            <a:endParaRPr lang="bg-BG" sz="6000" dirty="0">
              <a:solidFill>
                <a:srgbClr val="0070C0"/>
              </a:solidFill>
            </a:endParaRPr>
          </a:p>
        </p:txBody>
      </p:sp>
      <p:pic>
        <p:nvPicPr>
          <p:cNvPr id="4" name="Картина 3" descr="http://www.nghni-varna.com/logo_bmp_28_6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692331"/>
            <a:ext cx="11364685" cy="2817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7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/>
          <p:cNvSpPr>
            <a:spLocks noGrp="1"/>
          </p:cNvSpPr>
          <p:nvPr>
            <p:ph type="body" sz="half" idx="2"/>
          </p:nvPr>
        </p:nvSpPr>
        <p:spPr>
          <a:xfrm>
            <a:off x="538844" y="987425"/>
            <a:ext cx="4327070" cy="5658304"/>
          </a:xfrm>
        </p:spPr>
        <p:txBody>
          <a:bodyPr>
            <a:noAutofit/>
          </a:bodyPr>
          <a:lstStyle/>
          <a:p>
            <a:pPr marL="342900" indent="-342900" algn="l"/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напълно реализира основната цел на нашата иновация - постигане на единство между образованост, възпитаност и личностна творческа изява на ученика в процеса на съхраняване, развитие и популяризиране на българската културна традиция.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bg-BG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Контейнер за картина 8" descr="20180718_16595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0390" b="20390"/>
          <a:stretch>
            <a:fillRect/>
          </a:stretch>
        </p:blipFill>
        <p:spPr>
          <a:xfrm>
            <a:off x="5183188" y="987425"/>
            <a:ext cx="6172200" cy="4972504"/>
          </a:xfrm>
        </p:spPr>
      </p:pic>
    </p:spTree>
    <p:extLst>
      <p:ext uri="{BB962C8B-B14F-4D97-AF65-F5344CB8AC3E}">
        <p14:creationId xmlns:p14="http://schemas.microsoft.com/office/powerpoint/2010/main" val="4263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/>
          <p:cNvSpPr>
            <a:spLocks noGrp="1"/>
          </p:cNvSpPr>
          <p:nvPr>
            <p:ph type="body" sz="half" idx="2"/>
          </p:nvPr>
        </p:nvSpPr>
        <p:spPr>
          <a:xfrm>
            <a:off x="839788" y="506186"/>
            <a:ext cx="3944483" cy="5796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bg-BG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endParaRPr lang="bg-BG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рамките на експедицията за първи път бе проведена теренна географска практика на учениците от профил “Обществени науки” – География и икономика.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bg-BG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онтейнер за картина 5" descr="20180716_1036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539" r="2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 descr="image-0-02-05-cbf55e681bfe364d0a86c3242c3164505aa65a4b1a7dee9e08888192607c82b2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1545" y="489857"/>
            <a:ext cx="6589712" cy="5127172"/>
          </a:xfrm>
        </p:spPr>
      </p:pic>
      <p:sp>
        <p:nvSpPr>
          <p:cNvPr id="10" name="Заглавие 7"/>
          <p:cNvSpPr>
            <a:spLocks noGrp="1"/>
          </p:cNvSpPr>
          <p:nvPr>
            <p:ph type="body" sz="half" idx="2"/>
          </p:nvPr>
        </p:nvSpPr>
        <p:spPr>
          <a:xfrm>
            <a:off x="310243" y="489856"/>
            <a:ext cx="4461782" cy="5379131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резултат на осъществените експедиционни дейности и  обработката на материалите учениците постигнаха: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Пета поредна награда от Ученическия институт към БАН през ноември, 2018 г. в област „Антропология”, за доклада „Живи спомени в Аспарухово”;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Покана от ИЕФЕМ към БАН за съвместна етнографска изложба за Аспарухово през 2020 г. в Етнографския музей – София;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7"/>
          <p:cNvSpPr>
            <a:spLocks noGrp="1"/>
          </p:cNvSpPr>
          <p:nvPr>
            <p:ph type="body" sz="half" idx="2"/>
          </p:nvPr>
        </p:nvSpPr>
        <p:spPr>
          <a:xfrm>
            <a:off x="816429" y="832757"/>
            <a:ext cx="4196442" cy="6270172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Трето поредно успешно участие на екипа в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XXIII</a:t>
            </a: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Национална конференция „България в световната история и цивилизации – дух и култура” на тема „Паметни събития и личности”;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Първа научна публикация на изследователския екип в изданието с материали от конференцията и подготовка на втора такава.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5" name="Контейнер за съдържание 4" descr="46775509_1999767893424195_290927792995749068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3188" y="832757"/>
            <a:ext cx="6172200" cy="5012872"/>
          </a:xfrm>
        </p:spPr>
      </p:pic>
    </p:spTree>
    <p:extLst>
      <p:ext uri="{BB962C8B-B14F-4D97-AF65-F5344CB8AC3E}">
        <p14:creationId xmlns:p14="http://schemas.microsoft.com/office/powerpoint/2010/main" val="4263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и изследователски дейности в областта на хуманитарните науки</a:t>
            </a:r>
            <a:endParaRPr lang="bg-BG" sz="3200" dirty="0">
              <a:solidFill>
                <a:srgbClr val="7030A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766207"/>
            <a:ext cx="4075908" cy="4659580"/>
          </a:xfrm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подготвени и представени от ученици експозиции по годишния календар на училищната музейна сбирка.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4" name="Картина 3" descr="52901673_1257121851106017_877059641700673126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2165" y="1766207"/>
            <a:ext cx="6071507" cy="4047671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5202011" y="5889397"/>
            <a:ext cx="635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Фотоизложба и дискусия на тема: “Ньойският договор и съдбата на прокудените българи”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и изследователски дейности в областта на хуманитарните науки</a:t>
            </a:r>
            <a:endParaRPr lang="bg-BG" sz="3200" dirty="0">
              <a:solidFill>
                <a:srgbClr val="7030A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49136" y="1825625"/>
            <a:ext cx="3635035" cy="4907684"/>
          </a:xfrm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Издадени два броя от училищния вестник “Профили”, който е достъпен онлайн на сайта на училището.</a:t>
            </a:r>
            <a:endParaRPr lang="bg-B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FB_IMG_155068442290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6975" y="1825626"/>
            <a:ext cx="3488340" cy="4796518"/>
          </a:xfrm>
          <a:prstGeom prst="rect">
            <a:avLst/>
          </a:prstGeom>
        </p:spPr>
      </p:pic>
      <p:pic>
        <p:nvPicPr>
          <p:cNvPr id="8" name="Картина 7" descr="FB_IMG_1550684441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2514" y="1825625"/>
            <a:ext cx="3526971" cy="47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в областта на чуждоезиковото обучение</a:t>
            </a:r>
            <a:endParaRPr lang="bg-B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188029"/>
            <a:ext cx="5856514" cy="444137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 учебната 2018 – 2019 г. продължаваме работата по 3 международни проекта по “Еразъм +”:</a:t>
            </a:r>
          </a:p>
          <a:p>
            <a:pPr marL="514350" indent="-514350">
              <a:buAutoNum type="arabicPeriod"/>
            </a:pP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Мигрантите</a:t>
            </a: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световната история и ролята на жената в нея”</a:t>
            </a:r>
          </a:p>
          <a:p>
            <a:pPr marL="514350" indent="-514350">
              <a:buAutoNum type="arabicPeriod"/>
            </a:pP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“Знаците на времето”</a:t>
            </a:r>
          </a:p>
          <a:p>
            <a:pPr marL="514350" indent="-514350">
              <a:buAutoNum type="arabicPeriod"/>
            </a:pP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“Ние и изкуството, </a:t>
            </a:r>
            <a:r>
              <a:rPr lang="bg-BG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изкуството</a:t>
            </a: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здравето”</a:t>
            </a:r>
          </a:p>
          <a:p>
            <a:pPr marL="0" indent="0">
              <a:buNone/>
            </a:pP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ученици </a:t>
            </a:r>
            <a:r>
              <a:rPr lang="bg-BG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посетиха Испания, Португалия, Германия, Хърватска и Румъния </a:t>
            </a:r>
            <a:r>
              <a:rPr lang="bg-BG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рамките на проектите.</a:t>
            </a:r>
            <a:endParaRPr lang="bg-BG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20181029_102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515" y="1710318"/>
            <a:ext cx="3902528" cy="48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в областта на чуждоезиковото обучение</a:t>
            </a:r>
            <a:endParaRPr lang="bg-B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63386" y="1825624"/>
            <a:ext cx="5845628" cy="48037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 м. октомври 2018 г.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 реализирано сътрудничество между училището и водеща туристическа агенция, предлагаща иновативни маршрути и срещи на своите туристи с местни и най-вече млади хора. Срещите бяха под надслов «Да говорим английски език в неформална среда». Групи туристи от САЩ посетиха училището и разговаряха с учениците в неформална обстановка.</a:t>
            </a:r>
            <a:endParaRPr lang="bg-BG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46160152_2071629399547386_192219465177156812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859" y="2432957"/>
            <a:ext cx="4841914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60853" y="522515"/>
            <a:ext cx="6678386" cy="1861458"/>
          </a:xfrm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bg-BG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Художествена, артистична и сценична дейност в областта на изкуствата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bg-BG" sz="3100" dirty="0" smtClean="0"/>
              <a:t> </a:t>
            </a:r>
            <a:endParaRPr lang="bg-BG" sz="31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831849" y="2547257"/>
            <a:ext cx="6336394" cy="3869872"/>
          </a:xfrm>
          <a:gradFill>
            <a:gsLst>
              <a:gs pos="95206">
                <a:srgbClr val="C7DDF0"/>
              </a:gs>
              <a:gs pos="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Четири изложби от годишния календар на Артсалон ,,Ракурси“;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Награди:</a:t>
            </a:r>
          </a:p>
          <a:p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Ирина Маркова – втора награда от конкурса за рисунка “Свободата на бъдеш”;</a:t>
            </a:r>
          </a:p>
          <a:p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Иво Иванов и Сияна Каталойска – трето място в раздел “Изобразително изкуство” на Националния конкурс, посветен на международния ден на водата.</a:t>
            </a:r>
          </a:p>
        </p:txBody>
      </p:sp>
      <p:pic>
        <p:nvPicPr>
          <p:cNvPr id="5" name="Картина 4" descr="45039360_2050912084952451_219859179172737843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2786" y="522515"/>
            <a:ext cx="4210073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Интензивна </a:t>
            </a:r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 дейност на представителните състави на училището и индивидуални изпълнители чрез участието им в културния и обществения живот на Варна  - 12 концерта на танцовите състави и 15 концерта на музикалните </a:t>
            </a:r>
            <a:r>
              <a:rPr lang="bg-BG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състави за първия срок на учебната година. </a:t>
            </a:r>
            <a:endParaRPr lang="bg-BG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4942114" cy="48364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Музикални награди от 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"Фолклорен изгрев" 2018 г. - пет първи, пет втори и четири трети награди;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заключителния галаконцерт на лауреатите от радио-конкурса «Млади фолклорни таланти, 2018» в Българско национално радио, където Детският фолклорен ансамбъл на училището бе удостоен и с наградата на публиката.</a:t>
            </a:r>
            <a:endParaRPr lang="bg-BG" dirty="0">
              <a:solidFill>
                <a:srgbClr val="7030A0"/>
              </a:solidFill>
            </a:endParaRPr>
          </a:p>
        </p:txBody>
      </p:sp>
      <p:pic>
        <p:nvPicPr>
          <p:cNvPr id="4" name="Картина 3" descr="51745015_2199787906731534_8455600960012550144_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914" y="2215583"/>
            <a:ext cx="5921829" cy="34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4212" y="6067312"/>
            <a:ext cx="10224042" cy="39803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bg-BG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30729" y="1191986"/>
            <a:ext cx="10221685" cy="5273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училището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продължава да работи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иновативен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,,С мъдростта на миналото градим успеха на бъдещето“,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обхващащ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 паралелки с 1448 ученици,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иновативните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проявяват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четирите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организация;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преподаване;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съдържание, учебни програми и учебни планове, като последните са за етап, съответно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71600" y="365760"/>
            <a:ext cx="5349240" cy="5017123"/>
          </a:xfrm>
        </p:spPr>
        <p:txBody>
          <a:bodyPr>
            <a:noAutofit/>
          </a:bodyPr>
          <a:lstStyle/>
          <a:p>
            <a:pPr algn="l"/>
            <a:r>
              <a:rPr lang="bg-BG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първия срок на учебната 2018-2019 год. е осъществено мониторингово посещение от старши експерт от РУО – Варна, при което не са констатирани пропуски по организацията и реализиране на дейностите по иновативния проект.</a:t>
            </a:r>
            <a:endParaRPr lang="bg-BG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50" y="947651"/>
            <a:ext cx="5101188" cy="55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вниманието!</a:t>
            </a:r>
            <a:endParaRPr lang="bg-B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825625"/>
            <a:ext cx="6250692" cy="45858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25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58662" y="1229988"/>
            <a:ext cx="9176084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bg-BG" sz="3600" b="1" dirty="0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bg-BG" sz="28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Основна цел на иновативния поект: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Постигане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единство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между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образованост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възпитаност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личностна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творческа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изява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процеса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съхраняване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развитие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популяризиране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българската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литературна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музикална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танцова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изобразителна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културна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традиция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7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914400" y="838137"/>
            <a:ext cx="10368642" cy="615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Дейности по проекта</a:t>
            </a:r>
            <a:endParaRPr lang="bg-BG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Реализиране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иновативните учебни планове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 учебната 2018-2019 се осъществява обучение по разработените 10 иновативни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непрофилираните паралелки,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профилите ,,Хуманитарни науки“, ,,Обществени науки“, ,,Изобразително изкуство“, ,,Музика“ и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професия ,,Танцьор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(4 плана за прогимназиален етап и 6 за гимназиален етап).</a:t>
            </a:r>
            <a:endParaRPr lang="bg-BG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bg-BG" sz="3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bg-BG" sz="320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1214" y="462579"/>
            <a:ext cx="11510682" cy="127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bg-BG" sz="3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bg-BG" sz="320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98071" y="968764"/>
            <a:ext cx="100094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Разработени са и се реализират програми по новите учебни предмети за разширяване на знанията и за придобиването на функционална грамотност чрез включване на модули за практическа извънучилищна работа.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Поетапно се разработват (съвместно с ВУЗ и с партниращите културни и научни институции) електронни образователни продукти.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734786" y="413557"/>
            <a:ext cx="10450286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Разработени са образователни продукти, които от началото на 2018-2019 учебна година са достъпни на електронната платформа на училището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По иновативния предмет География и картография учениците от 8. клас работят с авторско учебно помагало, разработено в две части – урочни единици и работни листи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На разположение на учениците са и помагала по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митология за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 и по разчитане и описание на танца.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0607" y="413557"/>
            <a:ext cx="11940988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53144" y="493632"/>
            <a:ext cx="51435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bg-BG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Усъвършенства</a:t>
            </a:r>
            <a:r>
              <a:rPr kumimoji="0" lang="bg-BG" sz="240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</a:t>
            </a:r>
            <a:r>
              <a:rPr kumimoji="0" lang="bg-BG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системата за вътрешноквалификационни обучения чрез</a:t>
            </a:r>
            <a:r>
              <a:rPr kumimoji="0" lang="bg-BG" sz="240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пет теми, в които са обхванати около 90% от педагогическите специалисти.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bg-BG" sz="24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Осем учители са придобили </a:t>
            </a:r>
            <a:r>
              <a:rPr lang="en-US" sz="24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lang="bg-BG" sz="24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ПКС, а във външни</a:t>
            </a: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квалификации са участвали 73-ма.</a:t>
            </a:r>
            <a:endParaRPr kumimoji="0" lang="bg-BG" sz="24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bg-BG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Често използван иновативен метод е екипната  подготовка на урок от ученици и учители</a:t>
            </a:r>
            <a:r>
              <a:rPr kumimoji="0" lang="bg-BG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bg-BG" sz="20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20171115_142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0"/>
            <a:ext cx="4717984" cy="3536162"/>
          </a:xfrm>
          <a:prstGeom prst="rect">
            <a:avLst/>
          </a:prstGeom>
        </p:spPr>
      </p:pic>
      <p:pic>
        <p:nvPicPr>
          <p:cNvPr id="7" name="Картина 6" descr="20171115_144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5093" y="2115457"/>
            <a:ext cx="3556907" cy="47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0607" y="413557"/>
            <a:ext cx="11940988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bg-BG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53144" y="955297"/>
            <a:ext cx="5143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bg-BG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Организацията на учебно-възпитателния процес е както традиционната класно-урочна, така и извънкласна – под формата</a:t>
            </a:r>
            <a:r>
              <a:rPr kumimoji="0" lang="bg-BG" sz="240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състави, ансамбли, групи, оркестри, отбори, клубове, школи, индивидуално обучение, проектни екипи.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bg-BG" sz="24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Извънучилищната дейност включва експедиции, пленери, концерти, творчески лагери,  благотворителни инициативи,</a:t>
            </a: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в културни или научни институции.</a:t>
            </a:r>
            <a:endParaRPr kumimoji="0" lang="bg-BG" sz="24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картина 6" descr="1.jpg"/>
          <p:cNvPicPr>
            <a:picLocks noChangeAspect="1"/>
          </p:cNvPicPr>
          <p:nvPr/>
        </p:nvPicPr>
        <p:blipFill>
          <a:blip r:embed="rId3" cstate="print"/>
          <a:srcRect t="18322" b="18322"/>
          <a:stretch>
            <a:fillRect/>
          </a:stretch>
        </p:blipFill>
        <p:spPr>
          <a:xfrm>
            <a:off x="6662057" y="920984"/>
            <a:ext cx="4693331" cy="54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и изследователски дейности в областта на хуманитарните науки</a:t>
            </a:r>
            <a:endParaRPr lang="bg-BG" sz="3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картина 6" descr="20180716_12335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539" r="2539"/>
          <a:stretch>
            <a:fillRect/>
          </a:stretch>
        </p:blipFill>
        <p:spPr>
          <a:xfrm>
            <a:off x="5183188" y="1681843"/>
            <a:ext cx="6172200" cy="4408714"/>
          </a:xfrm>
        </p:spPr>
      </p:pic>
      <p:sp>
        <p:nvSpPr>
          <p:cNvPr id="4" name="Подзаглавие 3"/>
          <p:cNvSpPr>
            <a:spLocks noGrp="1"/>
          </p:cNvSpPr>
          <p:nvPr>
            <p:ph type="body" sz="half" idx="2"/>
          </p:nvPr>
        </p:nvSpPr>
        <p:spPr>
          <a:xfrm>
            <a:off x="970417" y="1926771"/>
            <a:ext cx="3932237" cy="391885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единадесета поредна година се осъществи изследователският училищен проект “Аспарухово - бъдеще за фолклорния свят”.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bg-B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766</Words>
  <Application>Microsoft Office PowerPoint</Application>
  <PresentationFormat>Widescreen</PresentationFormat>
  <Paragraphs>78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Творчески и изследователски дейности в областта на хуманитарните науки</vt:lpstr>
      <vt:lpstr>PowerPoint Presentation</vt:lpstr>
      <vt:lpstr>PowerPoint Presentation</vt:lpstr>
      <vt:lpstr>PowerPoint Presentation</vt:lpstr>
      <vt:lpstr>PowerPoint Presentation</vt:lpstr>
      <vt:lpstr>Творчески и изследователски дейности в областта на хуманитарните науки</vt:lpstr>
      <vt:lpstr>Творчески и изследователски дейности в областта на хуманитарните науки</vt:lpstr>
      <vt:lpstr>Дейности в областта на чуждоезиковото обучение</vt:lpstr>
      <vt:lpstr>Дейности в областта на чуждоезиковото обучение</vt:lpstr>
      <vt:lpstr>   Художествена, артистична и сценична дейност в областта на изкуствата  </vt:lpstr>
      <vt:lpstr>Интензивна концертна дейност на представителните състави на училището и индивидуални изпълнители чрез участието им в културния и обществения живот на Варна  - 12 концерта на танцовите състави и 15 концерта на музикалните състави за първия срок на учебната година. </vt:lpstr>
      <vt:lpstr>През първия срок на учебната 2018-2019 год. е осъществено мониторингово посещение от старши експерт от РУО – Варна, при което не са констатирани пропуски по организацията и реализиране на дейностите по иновативния проект.</vt:lpstr>
      <vt:lpstr>Благодарим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БАнгелов</dc:creator>
  <cp:lastModifiedBy>Windows User</cp:lastModifiedBy>
  <cp:revision>63</cp:revision>
  <dcterms:created xsi:type="dcterms:W3CDTF">2018-06-27T04:39:24Z</dcterms:created>
  <dcterms:modified xsi:type="dcterms:W3CDTF">2019-03-06T17:37:51Z</dcterms:modified>
</cp:coreProperties>
</file>